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57" r:id="rId2"/>
    <p:sldId id="428" r:id="rId3"/>
    <p:sldId id="442" r:id="rId4"/>
    <p:sldId id="440" r:id="rId5"/>
    <p:sldId id="441" r:id="rId6"/>
    <p:sldId id="431" r:id="rId7"/>
    <p:sldId id="432" r:id="rId8"/>
    <p:sldId id="434" r:id="rId9"/>
    <p:sldId id="443" r:id="rId10"/>
    <p:sldId id="435" r:id="rId11"/>
    <p:sldId id="433" r:id="rId12"/>
    <p:sldId id="436" r:id="rId13"/>
    <p:sldId id="454" r:id="rId14"/>
    <p:sldId id="455" r:id="rId15"/>
    <p:sldId id="38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uanluan880829@163.com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1E70"/>
    <a:srgbClr val="FACE00"/>
    <a:srgbClr val="45BBC1"/>
    <a:srgbClr val="FF99CC"/>
    <a:srgbClr val="00B0F0"/>
    <a:srgbClr val="56CBF5"/>
    <a:srgbClr val="6DC6E3"/>
    <a:srgbClr val="FFCCFF"/>
    <a:srgbClr val="E041D3"/>
    <a:srgbClr val="C6E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1" autoAdjust="0"/>
    <p:restoredTop sz="94507" autoAdjust="0"/>
  </p:normalViewPr>
  <p:slideViewPr>
    <p:cSldViewPr snapToGrid="0">
      <p:cViewPr varScale="1">
        <p:scale>
          <a:sx n="102" d="100"/>
          <a:sy n="102" d="100"/>
        </p:scale>
        <p:origin x="288" y="102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0C05-6217-47FA-A6E4-CF7A26720404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81D93-A355-4DAC-A5A6-C62626542E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>
            <a:fillRect/>
          </a:stretch>
        </p:blipFill>
        <p:spPr>
          <a:xfrm>
            <a:off x="5639" y="5486400"/>
            <a:ext cx="12180722" cy="13716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209991" y="31603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380870" y="290421"/>
            <a:ext cx="806972" cy="605956"/>
            <a:chOff x="412955" y="139014"/>
            <a:chExt cx="1073488" cy="806083"/>
          </a:xfrm>
        </p:grpSpPr>
        <p:sp>
          <p:nvSpPr>
            <p:cNvPr id="5" name="椭圆 4"/>
            <p:cNvSpPr/>
            <p:nvPr/>
          </p:nvSpPr>
          <p:spPr bwMode="auto">
            <a:xfrm>
              <a:off x="584157" y="197668"/>
              <a:ext cx="725186" cy="726248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338806" y="264528"/>
              <a:ext cx="147637" cy="1492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1047877">
              <a:off x="412955" y="775234"/>
              <a:ext cx="169862" cy="169863"/>
            </a:xfrm>
            <a:prstGeom prst="ellipse">
              <a:avLst/>
            </a:prstGeom>
            <a:solidFill>
              <a:srgbClr val="ECC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35761" y="139014"/>
              <a:ext cx="344487" cy="3444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8398" y="37369"/>
            <a:ext cx="1022381" cy="99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1250" y="139700"/>
            <a:ext cx="1384300" cy="5286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3" name="组合 1"/>
          <p:cNvGrpSpPr>
            <a:grpSpLocks noChangeAspect="1"/>
          </p:cNvGrpSpPr>
          <p:nvPr userDrawn="1"/>
        </p:nvGrpSpPr>
        <p:grpSpPr>
          <a:xfrm>
            <a:off x="8851900" y="188913"/>
            <a:ext cx="2976563" cy="431800"/>
            <a:chOff x="0" y="0"/>
            <a:chExt cx="2789458" cy="540000"/>
          </a:xfrm>
        </p:grpSpPr>
        <p:pic>
          <p:nvPicPr>
            <p:cNvPr id="2057" name="Picture 3" descr="C:\Documents and Settings\scmc\桌面\新医院PPT模板\01-表现_页面_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0958" y="0"/>
              <a:ext cx="958500" cy="54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8" name="Picture 4" descr="C:\Documents and Settings\scmc\桌面\新医院PPT模板\01-表现_页面_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8404" y="0"/>
              <a:ext cx="893700" cy="54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9" name="Picture 5" descr="C:\Documents and Settings\scmc\桌面\新医院PPT模板\01-表现_页面_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893700" cy="5400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>
              <a:buNone/>
            </a:pPr>
            <a:fld id="{9A0DB2DC-4C9A-4742-B13C-FB6460FD3503}" type="slidenum">
              <a:rPr lang="en-US" altLang="zh-CN" dirty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>
            <a:fillRect/>
          </a:stretch>
        </p:blipFill>
        <p:spPr>
          <a:xfrm>
            <a:off x="5639" y="5486400"/>
            <a:ext cx="12180722" cy="13716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80870" y="290421"/>
            <a:ext cx="806972" cy="605956"/>
            <a:chOff x="412955" y="139014"/>
            <a:chExt cx="1073488" cy="806083"/>
          </a:xfrm>
        </p:grpSpPr>
        <p:sp>
          <p:nvSpPr>
            <p:cNvPr id="5" name="椭圆 4"/>
            <p:cNvSpPr/>
            <p:nvPr/>
          </p:nvSpPr>
          <p:spPr bwMode="auto">
            <a:xfrm>
              <a:off x="584157" y="197668"/>
              <a:ext cx="725186" cy="726248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338806" y="264528"/>
              <a:ext cx="147637" cy="1492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1047877">
              <a:off x="412955" y="775234"/>
              <a:ext cx="169862" cy="169863"/>
            </a:xfrm>
            <a:prstGeom prst="ellipse">
              <a:avLst/>
            </a:prstGeom>
            <a:solidFill>
              <a:srgbClr val="ECC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35761" y="139014"/>
              <a:ext cx="344487" cy="3444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60350"/>
            <a:ext cx="750888" cy="76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155575"/>
            <a:ext cx="1054100" cy="94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TextBox 18"/>
          <p:cNvSpPr/>
          <p:nvPr/>
        </p:nvSpPr>
        <p:spPr>
          <a:xfrm>
            <a:off x="1831975" y="1100138"/>
            <a:ext cx="8289925" cy="4465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4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唯爱儿科行</a:t>
            </a:r>
            <a:r>
              <a:rPr lang="en-US" altLang="zh-CN" sz="4800" dirty="0">
                <a:solidFill>
                  <a:srgbClr val="C00000"/>
                </a:solidFill>
                <a:latin typeface="宋体" panose="0201060003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4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华文新魏" panose="02010800040101010101" pitchFamily="2" charset="-122"/>
              </a:rPr>
              <a:t>上海市住院医师科普月月讲</a:t>
            </a:r>
            <a:endParaRPr lang="en-US" altLang="zh-CN" sz="48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endParaRPr lang="zh-CN" altLang="en-US" sz="44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华文新魏" panose="0201080004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ts val="2400"/>
              </a:spcBef>
            </a:pP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ts val="2400"/>
              </a:spcBef>
            </a:pPr>
            <a:endParaRPr lang="en-US" altLang="zh-CN" dirty="0">
              <a:latin typeface="Arial" panose="020B0604020202020204" pitchFamily="34" charset="0"/>
              <a:sym typeface="Calibri" panose="020F0502020204030204" charset="0"/>
            </a:endParaRPr>
          </a:p>
        </p:txBody>
      </p:sp>
      <p:pic>
        <p:nvPicPr>
          <p:cNvPr id="4101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420" y="5027295"/>
            <a:ext cx="1196975" cy="1084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153" y="5000625"/>
            <a:ext cx="3709987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21"/>
          <p:cNvSpPr>
            <a:spLocks noChangeArrowheads="1"/>
          </p:cNvSpPr>
          <p:nvPr/>
        </p:nvSpPr>
        <p:spPr bwMode="auto">
          <a:xfrm>
            <a:off x="1176336" y="3332956"/>
            <a:ext cx="9601201" cy="82994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楷体_GB2312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zh-CN" altLang="en-US" sz="480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C6E6A2"/>
                </a:solidFill>
                <a:latin typeface="方正兰亭超细黑简体" panose="02000000000000000000" charset="-122"/>
                <a:ea typeface="方正兰亭超细黑简体" panose="02000000000000000000" charset="-122"/>
                <a:sym typeface="+mn-ea"/>
              </a:rPr>
              <a:t>蛋蛋的忧桑</a:t>
            </a:r>
            <a:r>
              <a:rPr lang="en-US" altLang="zh-CN" sz="480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C6E6A2"/>
                </a:solidFill>
                <a:latin typeface="方正兰亭超细黑简体" panose="02000000000000000000" charset="-122"/>
                <a:ea typeface="方正兰亭超细黑简体" panose="02000000000000000000" charset="-122"/>
                <a:sym typeface="+mn-ea"/>
              </a:rPr>
              <a:t>---</a:t>
            </a:r>
            <a:r>
              <a:rPr lang="zh-CN" altLang="en-US" sz="480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C6E6A2"/>
                </a:solidFill>
                <a:latin typeface="方正兰亭超细黑简体" panose="02000000000000000000" charset="-122"/>
                <a:ea typeface="方正兰亭超细黑简体" panose="02000000000000000000" charset="-122"/>
                <a:sym typeface="+mn-ea"/>
              </a:rPr>
              <a:t>睾丸扭转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42568" y="5000625"/>
            <a:ext cx="390842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charset="-122"/>
                <a:ea typeface="等线" panose="02010600030101010101" charset="-122"/>
                <a:cs typeface="+mn-cs"/>
              </a:rPr>
              <a:t>主讲人：</a:t>
            </a:r>
            <a:r>
              <a:rPr kumimoji="0" lang="zh-CN" sz="2000" kern="1200" cap="none" spc="0" normalizeH="0" baseline="0" noProof="0" dirty="0">
                <a:latin typeface="等线" panose="02010600030101010101" charset="-122"/>
                <a:ea typeface="等线" panose="02010600030101010101" charset="-122"/>
                <a:cs typeface="+mn-cs"/>
              </a:rPr>
              <a:t>柏凯平 规培医师</a:t>
            </a:r>
            <a:endParaRPr kumimoji="0" lang="en-US" altLang="zh-CN" sz="2000" kern="1200" cap="none" spc="0" normalizeH="0" baseline="0" noProof="0" dirty="0"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0" normalizeH="0" baseline="0" noProof="0" dirty="0">
                <a:latin typeface="等线" panose="02010600030101010101" charset="-122"/>
                <a:ea typeface="等线" panose="02010600030101010101" charset="-122"/>
                <a:cs typeface="+mn-cs"/>
              </a:rPr>
              <a:t>指导老师：孙杰 主任医师</a:t>
            </a:r>
          </a:p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上海儿童医学中心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43355" y="377190"/>
            <a:ext cx="7717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救救蛋蛋</a:t>
            </a:r>
            <a:r>
              <a:rPr lang="en-US" altLang="zh-CN" sz="36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----</a:t>
            </a:r>
            <a:r>
              <a:rPr lang="zh-CN" altLang="en-US" sz="36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迅速</a:t>
            </a:r>
            <a:r>
              <a:rPr lang="en-US" altLang="zh-CN" sz="36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!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64285" y="3241675"/>
            <a:ext cx="4622165" cy="2989580"/>
            <a:chOff x="9993" y="3973"/>
            <a:chExt cx="7263" cy="49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rcRect l="40627" t="13760" r="33546" b="22734"/>
            <a:stretch>
              <a:fillRect/>
            </a:stretch>
          </p:blipFill>
          <p:spPr>
            <a:xfrm>
              <a:off x="9993" y="3973"/>
              <a:ext cx="3607" cy="495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 l="40761" t="15656" r="33331" b="21976"/>
            <a:stretch>
              <a:fillRect/>
            </a:stretch>
          </p:blipFill>
          <p:spPr>
            <a:xfrm>
              <a:off x="13600" y="3973"/>
              <a:ext cx="3656" cy="4951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140923" y="1222057"/>
            <a:ext cx="481838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6h 以内，睾丸挽救率达</a:t>
            </a:r>
            <a:r>
              <a:rPr lang="en-US" altLang="zh-CN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90</a:t>
            </a:r>
            <a:r>
              <a:rPr lang="zh-CN" altLang="en-US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%</a:t>
            </a:r>
            <a:r>
              <a:rPr lang="en-US" altLang="zh-CN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-</a:t>
            </a:r>
            <a:r>
              <a:rPr lang="zh-CN" altLang="en-US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100%;</a:t>
            </a:r>
            <a:endParaRPr lang="zh-CN" altLang="en-US" sz="2400" b="1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r>
              <a:rPr lang="zh-CN" altLang="en-US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&gt;6</a:t>
            </a:r>
            <a:r>
              <a:rPr lang="en-US" altLang="zh-CN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-12</a:t>
            </a:r>
            <a:r>
              <a:rPr lang="zh-CN" altLang="en-US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h， 挽救率下降到</a:t>
            </a:r>
            <a:r>
              <a:rPr lang="en-US" altLang="zh-CN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70</a:t>
            </a:r>
            <a:r>
              <a:rPr lang="zh-CN" altLang="en-US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%;</a:t>
            </a:r>
            <a:endParaRPr lang="zh-CN" altLang="en-US" sz="2400" b="1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r>
              <a:rPr lang="zh-CN" altLang="en-US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&gt;12</a:t>
            </a:r>
            <a:r>
              <a:rPr lang="en-US" altLang="zh-CN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-24</a:t>
            </a:r>
            <a:r>
              <a:rPr lang="zh-CN" altLang="en-US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h， 则为</a:t>
            </a:r>
            <a:r>
              <a:rPr lang="en-US" altLang="zh-CN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20</a:t>
            </a:r>
            <a:r>
              <a:rPr lang="zh-CN" altLang="en-US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%;</a:t>
            </a:r>
            <a:endParaRPr lang="zh-CN" altLang="en-US" sz="2400" b="1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r>
              <a:rPr lang="zh-CN" altLang="en-US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&gt;</a:t>
            </a:r>
            <a:r>
              <a:rPr lang="en-US" altLang="zh-CN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24</a:t>
            </a:r>
            <a:r>
              <a:rPr lang="zh-CN" altLang="en-US" sz="2400" b="1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h 以后，挽救率则少于1O%。</a:t>
            </a:r>
            <a:endParaRPr lang="zh-CN" altLang="en-US" sz="2400" b="1" dirty="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2400" b="1" dirty="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pic>
        <p:nvPicPr>
          <p:cNvPr id="11" name="图片 10" descr="VCG21gic158863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73710"/>
            <a:ext cx="2503805" cy="16681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l="20291" t="19932" r="37059" b="22515"/>
          <a:stretch>
            <a:fillRect/>
          </a:stretch>
        </p:blipFill>
        <p:spPr>
          <a:xfrm>
            <a:off x="7590155" y="3131820"/>
            <a:ext cx="4229100" cy="3209925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 rot="1020000">
            <a:off x="6083935" y="2892425"/>
            <a:ext cx="1059815" cy="53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786880" y="3570605"/>
            <a:ext cx="941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角度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49375" y="297815"/>
            <a:ext cx="21621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治疗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30630" y="1313815"/>
            <a:ext cx="8111490" cy="17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DC6E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45BBC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.</a:t>
            </a:r>
            <a:r>
              <a:rPr lang="zh-CN" altLang="en-US" sz="3600">
                <a:solidFill>
                  <a:srgbClr val="45BBC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手法复位</a:t>
            </a:r>
            <a:r>
              <a:rPr lang="en-US" altLang="zh-CN" sz="3600">
                <a:solidFill>
                  <a:srgbClr val="45BBC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------</a:t>
            </a:r>
            <a:r>
              <a:rPr lang="zh-CN" altLang="en-US" sz="3600">
                <a:solidFill>
                  <a:srgbClr val="45BBC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较难成功，不推荐</a:t>
            </a:r>
          </a:p>
          <a:p>
            <a:endParaRPr lang="en-US" altLang="zh-CN" sz="3600">
              <a:solidFill>
                <a:srgbClr val="45BBC1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  <a:p>
            <a:r>
              <a:rPr lang="en-US" altLang="zh-CN" sz="3600">
                <a:solidFill>
                  <a:srgbClr val="45BBC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.</a:t>
            </a:r>
            <a:r>
              <a:rPr lang="zh-CN" altLang="en-US" sz="3600">
                <a:solidFill>
                  <a:srgbClr val="45BBC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手术探查</a:t>
            </a:r>
            <a:r>
              <a:rPr lang="en-US" altLang="zh-CN" sz="3600">
                <a:solidFill>
                  <a:srgbClr val="45BBC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-------</a:t>
            </a:r>
            <a:r>
              <a:rPr lang="zh-CN" altLang="en-US" sz="3600">
                <a:solidFill>
                  <a:srgbClr val="45BBC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复位、固定或切除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20550" t="22221" r="37621" b="28635"/>
          <a:stretch>
            <a:fillRect/>
          </a:stretch>
        </p:blipFill>
        <p:spPr>
          <a:xfrm>
            <a:off x="8016240" y="297815"/>
            <a:ext cx="3141980" cy="2077085"/>
          </a:xfrm>
          <a:prstGeom prst="rect">
            <a:avLst/>
          </a:prstGeom>
        </p:spPr>
      </p:pic>
      <p:pic>
        <p:nvPicPr>
          <p:cNvPr id="9" name="图片 8" descr="32fa828ba61ea8d3c61436ae970a304e251f58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30" y="3158490"/>
            <a:ext cx="4327525" cy="2378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184515" y="2552700"/>
            <a:ext cx="2540000" cy="3475355"/>
            <a:chOff x="12889" y="4020"/>
            <a:chExt cx="4000" cy="547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rcRect l="40854" t="39603" r="33400" b="22275"/>
            <a:stretch>
              <a:fillRect/>
            </a:stretch>
          </p:blipFill>
          <p:spPr>
            <a:xfrm>
              <a:off x="13041" y="6288"/>
              <a:ext cx="3848" cy="320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889" y="4020"/>
              <a:ext cx="4000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  <a:latin typeface="隶书" panose="02010509060101010101" charset="-122"/>
                  <a:ea typeface="隶书" panose="02010509060101010101" charset="-122"/>
                </a:rPr>
                <a:t>另外，</a:t>
              </a:r>
              <a:r>
                <a:rPr lang="zh-CN" altLang="en-US">
                  <a:solidFill>
                    <a:schemeClr val="tx1"/>
                  </a:solidFill>
                  <a:latin typeface="隶书" panose="02010509060101010101" charset="-122"/>
                  <a:ea typeface="隶书" panose="02010509060101010101" charset="-122"/>
                </a:rPr>
                <a:t>孩子有过扭转后发生再次扭转的可能性较大，所以手术中还要对睾丸进行固定，防止日后复发。</a:t>
              </a:r>
              <a:endParaRPr lang="zh-CN" altLang="en-US"/>
            </a:p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6490" y="490855"/>
            <a:ext cx="993838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蛋蛋切除遵循原则∶</a:t>
            </a:r>
          </a:p>
          <a:p>
            <a:endParaRPr lang="zh-CN" altLang="en-US" sz="32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  <a:p>
            <a:r>
              <a:rPr lang="zh-CN" altLang="en-US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1.睾丸生机判断不清时一律切除;</a:t>
            </a:r>
          </a:p>
          <a:p>
            <a:r>
              <a:rPr lang="zh-CN" altLang="en-US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2.扭转时间&gt;24h者一律切除;</a:t>
            </a:r>
          </a:p>
          <a:p>
            <a:r>
              <a:rPr lang="zh-CN" altLang="en-US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3.扭转&gt;360°、时间&gt;12h者</a:t>
            </a:r>
            <a:r>
              <a:rPr lang="zh-CN" altLang="en-US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  <a:sym typeface="+mn-ea"/>
              </a:rPr>
              <a:t>一律切除</a:t>
            </a:r>
            <a:endParaRPr lang="zh-CN" altLang="en-US" sz="32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4.</a:t>
            </a:r>
            <a:r>
              <a:rPr lang="zh-CN" altLang="en-US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扭转&gt;720°、时间&gt;6h者一律切除。</a:t>
            </a:r>
          </a:p>
          <a:p>
            <a:endParaRPr lang="zh-CN" altLang="en-US" sz="32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30885" t="34368" r="45605" b="30555"/>
          <a:stretch>
            <a:fillRect/>
          </a:stretch>
        </p:blipFill>
        <p:spPr>
          <a:xfrm>
            <a:off x="8220710" y="3280410"/>
            <a:ext cx="3288030" cy="2760980"/>
          </a:xfrm>
          <a:prstGeom prst="rect">
            <a:avLst/>
          </a:prstGeom>
        </p:spPr>
      </p:pic>
      <p:pic>
        <p:nvPicPr>
          <p:cNvPr id="5" name="图片 4" descr="u=716209687,3847156477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" y="4009390"/>
            <a:ext cx="3050540" cy="2032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610100" y="4038600"/>
            <a:ext cx="1980565" cy="1424940"/>
            <a:chOff x="6665" y="6410"/>
            <a:chExt cx="3119" cy="2244"/>
          </a:xfrm>
        </p:grpSpPr>
        <p:sp>
          <p:nvSpPr>
            <p:cNvPr id="6" name="圆角矩形标注 5"/>
            <p:cNvSpPr/>
            <p:nvPr/>
          </p:nvSpPr>
          <p:spPr>
            <a:xfrm rot="1380000">
              <a:off x="6665" y="6410"/>
              <a:ext cx="3119" cy="2244"/>
            </a:xfrm>
            <a:prstGeom prst="wedgeRoundRectCallout">
              <a:avLst>
                <a:gd name="adj1" fmla="val -44785"/>
                <a:gd name="adj2" fmla="val 80790"/>
                <a:gd name="adj3" fmla="val 16667"/>
              </a:avLst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783" y="6732"/>
              <a:ext cx="2749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atin typeface="隶书" panose="02010509060101010101" charset="-122"/>
                  <a:ea typeface="隶书" panose="02010509060101010101" charset="-122"/>
                </a:rPr>
                <a:t>一旦发现，立即就医！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40915" y="795655"/>
            <a:ext cx="7931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99CC"/>
                </a:solidFill>
                <a:latin typeface="隶书" panose="02010509060101010101" charset="-122"/>
                <a:ea typeface="隶书" panose="02010509060101010101" charset="-122"/>
              </a:rPr>
              <a:t>睾丸扭转会影响以后的生育功能吗？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32095" y="2296795"/>
            <a:ext cx="525462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45BBC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睾丸坏死后：</a:t>
            </a:r>
          </a:p>
          <a:p>
            <a:r>
              <a:rPr lang="zh-CN" altLang="en-US" sz="3200" b="1">
                <a:solidFill>
                  <a:srgbClr val="45BBC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生育力：有</a:t>
            </a:r>
            <a:r>
              <a:rPr lang="en-US" altLang="zh-CN" sz="3200" b="1">
                <a:solidFill>
                  <a:srgbClr val="45BBC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50%</a:t>
            </a:r>
            <a:r>
              <a:rPr lang="zh-CN" altLang="en-US" sz="3200" b="1">
                <a:solidFill>
                  <a:srgbClr val="45BBC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左右的患者会出现精液分析异常。</a:t>
            </a:r>
          </a:p>
          <a:p>
            <a:r>
              <a:rPr lang="zh-CN" altLang="en-US" sz="3200" b="1">
                <a:solidFill>
                  <a:srgbClr val="45BBC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内分泌功能：一般不会影响。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5418" t="34274" r="42305" b="35276"/>
          <a:stretch>
            <a:fillRect/>
          </a:stretch>
        </p:blipFill>
        <p:spPr>
          <a:xfrm>
            <a:off x="8347710" y="4716780"/>
            <a:ext cx="2981960" cy="15824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15328" b="4353"/>
          <a:stretch>
            <a:fillRect/>
          </a:stretch>
        </p:blipFill>
        <p:spPr>
          <a:xfrm>
            <a:off x="1192530" y="1857375"/>
            <a:ext cx="3431540" cy="3937000"/>
          </a:xfrm>
          <a:prstGeom prst="rect">
            <a:avLst/>
          </a:prstGeom>
        </p:spPr>
      </p:pic>
      <p:sp>
        <p:nvSpPr>
          <p:cNvPr id="11" name="太阳形 10"/>
          <p:cNvSpPr/>
          <p:nvPr/>
        </p:nvSpPr>
        <p:spPr>
          <a:xfrm>
            <a:off x="993140" y="1638300"/>
            <a:ext cx="669925" cy="56769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4097" t="44383" r="8653" b="4502"/>
          <a:stretch>
            <a:fillRect/>
          </a:stretch>
        </p:blipFill>
        <p:spPr>
          <a:xfrm>
            <a:off x="7169150" y="2353945"/>
            <a:ext cx="4040505" cy="30187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06855" y="455295"/>
            <a:ext cx="20574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  <a:sym typeface="+mn-ea"/>
              </a:rPr>
              <a:t>!</a:t>
            </a:r>
            <a:r>
              <a:rPr lang="zh-CN" altLang="en-US" sz="40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  <a:sym typeface="+mn-ea"/>
              </a:rPr>
              <a:t>注意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5387" t="26982" r="42223" b="28890"/>
          <a:stretch>
            <a:fillRect/>
          </a:stretch>
        </p:blipFill>
        <p:spPr>
          <a:xfrm>
            <a:off x="3564255" y="455295"/>
            <a:ext cx="1945005" cy="1490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44930" y="2265045"/>
            <a:ext cx="506349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E51E70"/>
                </a:solidFill>
                <a:latin typeface="隶书" panose="02010509060101010101" charset="-122"/>
                <a:ea typeface="隶书" panose="02010509060101010101" charset="-122"/>
              </a:rPr>
              <a:t>日常生活中，</a:t>
            </a:r>
          </a:p>
          <a:p>
            <a:r>
              <a:rPr lang="zh-CN" altLang="en-US" sz="2800" b="1">
                <a:solidFill>
                  <a:srgbClr val="E51E70"/>
                </a:solidFill>
                <a:latin typeface="隶书" panose="02010509060101010101" charset="-122"/>
                <a:ea typeface="隶书" panose="02010509060101010101" charset="-122"/>
              </a:rPr>
              <a:t>不少患者对睾丸扭转麻痹大意，</a:t>
            </a:r>
          </a:p>
          <a:p>
            <a:r>
              <a:rPr lang="zh-CN" altLang="en-US" sz="2800" b="1">
                <a:solidFill>
                  <a:srgbClr val="E51E70"/>
                </a:solidFill>
                <a:latin typeface="隶书" panose="02010509060101010101" charset="-122"/>
                <a:ea typeface="隶书" panose="02010509060101010101" charset="-122"/>
              </a:rPr>
              <a:t>疼痛时一忍再忍，</a:t>
            </a:r>
          </a:p>
          <a:p>
            <a:r>
              <a:rPr lang="zh-CN" altLang="en-US" sz="2800" b="1">
                <a:solidFill>
                  <a:srgbClr val="E51E70"/>
                </a:solidFill>
                <a:latin typeface="隶书" panose="02010509060101010101" charset="-122"/>
                <a:ea typeface="隶书" panose="02010509060101010101" charset="-122"/>
              </a:rPr>
              <a:t>以致延误了早期治疗时机，</a:t>
            </a:r>
          </a:p>
          <a:p>
            <a:r>
              <a:rPr lang="zh-CN" altLang="en-US" sz="2800" b="1">
                <a:solidFill>
                  <a:srgbClr val="E51E70"/>
                </a:solidFill>
                <a:latin typeface="隶书" panose="02010509060101010101" charset="-122"/>
                <a:ea typeface="隶书" panose="02010509060101010101" charset="-122"/>
              </a:rPr>
              <a:t>个别人因此丧失生育能力，</a:t>
            </a:r>
          </a:p>
          <a:p>
            <a:r>
              <a:rPr lang="zh-CN" altLang="en-US" sz="2800" b="1">
                <a:solidFill>
                  <a:srgbClr val="E51E70"/>
                </a:solidFill>
                <a:latin typeface="隶书" panose="02010509060101010101" charset="-122"/>
                <a:ea typeface="隶书" panose="02010509060101010101" charset="-122"/>
              </a:rPr>
              <a:t>酿成终生不幸。</a:t>
            </a:r>
          </a:p>
          <a:p>
            <a:endParaRPr lang="zh-CN" altLang="en-US" sz="2800" b="1">
              <a:solidFill>
                <a:srgbClr val="E51E7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67550" y="1496060"/>
            <a:ext cx="1490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！</a:t>
            </a:r>
            <a:r>
              <a:rPr lang="zh-CN" altLang="en-US" sz="4000" b="1">
                <a:solidFill>
                  <a:srgbClr val="FFFF00"/>
                </a:solidFill>
                <a:latin typeface="华文琥珀" panose="02010800040101010101" charset="-122"/>
                <a:ea typeface="华文琥珀" panose="02010800040101010101" charset="-122"/>
              </a:rPr>
              <a:t>！</a:t>
            </a:r>
            <a:r>
              <a:rPr lang="zh-CN" altLang="en-US" sz="4000" b="1">
                <a:solidFill>
                  <a:srgbClr val="00B050"/>
                </a:solidFill>
                <a:latin typeface="华文琥珀" panose="02010800040101010101" charset="-122"/>
                <a:ea typeface="华文琥珀" panose="02010800040101010101" charset="-122"/>
              </a:rPr>
              <a:t>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07546" y="971960"/>
            <a:ext cx="10450741" cy="4966800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FF99CC"/>
                </a:gs>
                <a:gs pos="34000">
                  <a:srgbClr val="00B0F0"/>
                </a:gs>
                <a:gs pos="100000">
                  <a:srgbClr val="92D050"/>
                </a:gs>
              </a:gsLst>
              <a:lin ang="5400000" scaled="1"/>
            </a:gradFill>
          </a:ln>
          <a:effectLst>
            <a:outerShdw blurRad="469900" sx="101000" sy="101000" algn="ctr" rotWithShape="0">
              <a:prstClr val="black">
                <a:alpha val="1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26641" y="1882532"/>
            <a:ext cx="517051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spc="300">
                <a:gradFill>
                  <a:gsLst>
                    <a:gs pos="51000">
                      <a:srgbClr val="00B0F0"/>
                    </a:gs>
                    <a:gs pos="0">
                      <a:srgbClr val="FF99CC"/>
                    </a:gs>
                    <a:gs pos="100000">
                      <a:srgbClr val="92D05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THANK </a:t>
            </a:r>
          </a:p>
          <a:p>
            <a:pPr algn="ctr"/>
            <a:r>
              <a:rPr lang="en-US" altLang="zh-CN" sz="7200" b="1" spc="300" dirty="0">
                <a:gradFill>
                  <a:gsLst>
                    <a:gs pos="51000">
                      <a:srgbClr val="00B0F0"/>
                    </a:gs>
                    <a:gs pos="0">
                      <a:srgbClr val="FF99CC"/>
                    </a:gs>
                    <a:gs pos="100000">
                      <a:srgbClr val="92D05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r>
              <a:rPr lang="zh-CN" altLang="en-US" sz="7200" b="1" spc="300" dirty="0">
                <a:gradFill>
                  <a:gsLst>
                    <a:gs pos="51000">
                      <a:srgbClr val="00B0F0"/>
                    </a:gs>
                    <a:gs pos="0">
                      <a:srgbClr val="FF99CC"/>
                    </a:gs>
                    <a:gs pos="100000">
                      <a:srgbClr val="92D050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04" y="4348697"/>
            <a:ext cx="3734424" cy="15900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 l="26093" t="9837" r="42961" b="12666"/>
          <a:stretch>
            <a:fillRect/>
          </a:stretch>
        </p:blipFill>
        <p:spPr>
          <a:xfrm>
            <a:off x="1027430" y="2159000"/>
            <a:ext cx="2782570" cy="3919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6560" y="2649855"/>
            <a:ext cx="61645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睾丸扭转</a:t>
            </a:r>
            <a:r>
              <a:rPr lang="zh-CN" altLang="en-US" sz="2400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是阴囊急症的常见原因之一；</a:t>
            </a:r>
            <a:endParaRPr lang="zh-CN" altLang="en-US" sz="2400" dirty="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  <a:p>
            <a:endParaRPr lang="zh-CN" altLang="en-US" sz="2400" dirty="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  <a:p>
            <a:endParaRPr lang="zh-CN" altLang="en-US" sz="2400" dirty="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           发病高峰：</a:t>
            </a:r>
            <a:r>
              <a:rPr lang="zh-CN" altLang="en-US" sz="2400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  <a:sym typeface="+mn-ea"/>
              </a:rPr>
              <a:t>新生儿与青春期</a:t>
            </a:r>
            <a:endParaRPr lang="zh-CN" altLang="en-US" sz="2400" dirty="0">
              <a:solidFill>
                <a:schemeClr val="tx1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  <a:p>
            <a:endParaRPr lang="zh-CN" altLang="en-US" sz="2400" dirty="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  <a:p>
            <a:endParaRPr lang="zh-CN" altLang="en-US" sz="2400" dirty="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                  </a:t>
            </a:r>
            <a:r>
              <a:rPr lang="zh-CN" altLang="en-US" sz="2400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是当前最为常见的</a:t>
            </a:r>
            <a:r>
              <a:rPr lang="en-US" altLang="zh-CN" sz="2400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睾丸杀手</a:t>
            </a:r>
            <a:r>
              <a:rPr lang="en-US" altLang="zh-CN" sz="2400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！</a:t>
            </a:r>
          </a:p>
        </p:txBody>
      </p:sp>
      <p:pic>
        <p:nvPicPr>
          <p:cNvPr id="8" name="图片 7" descr="u=1510995305,454890485&amp;fm=26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220" y="467360"/>
            <a:ext cx="1772920" cy="11988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74445" y="582930"/>
            <a:ext cx="705294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zh-CN" sz="48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蛋蛋的忧伤</a:t>
            </a:r>
            <a:r>
              <a:rPr lang="en-US" altLang="zh-CN" sz="48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-</a:t>
            </a:r>
            <a:r>
              <a:rPr lang="zh-CN" altLang="en-US" sz="48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睾丸扭转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4090" y="2219325"/>
            <a:ext cx="75666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B0F0"/>
                </a:solidFill>
                <a:latin typeface="华文琥珀" panose="02010800040101010101" charset="-122"/>
                <a:ea typeface="华文琥珀" panose="02010800040101010101" charset="-122"/>
              </a:rPr>
              <a:t>①：</a:t>
            </a:r>
            <a:r>
              <a:rPr lang="zh-CN" altLang="en-US" sz="36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睾丸扭转是什么：</a:t>
            </a:r>
          </a:p>
          <a:p>
            <a:endParaRPr lang="zh-CN" altLang="en-US" sz="3600" b="1" dirty="0">
              <a:solidFill>
                <a:srgbClr val="00B0F0"/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r>
              <a:rPr lang="zh-CN" altLang="en-US" sz="3600" b="1" dirty="0">
                <a:solidFill>
                  <a:srgbClr val="00B0F0"/>
                </a:solidFill>
                <a:latin typeface="华文琥珀" panose="02010800040101010101" charset="-122"/>
                <a:ea typeface="华文琥珀" panose="02010800040101010101" charset="-122"/>
              </a:rPr>
              <a:t>②：睾丸扭转的表现及诊断：</a:t>
            </a:r>
          </a:p>
          <a:p>
            <a:endParaRPr lang="zh-CN" altLang="en-US" sz="3600" b="1" dirty="0">
              <a:solidFill>
                <a:srgbClr val="00B0F0"/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r>
              <a:rPr lang="zh-CN" altLang="en-US" sz="3600" b="1" dirty="0">
                <a:solidFill>
                  <a:srgbClr val="00B0F0"/>
                </a:solidFill>
                <a:latin typeface="华文琥珀" panose="02010800040101010101" charset="-122"/>
                <a:ea typeface="华文琥珀" panose="02010800040101010101" charset="-122"/>
              </a:rPr>
              <a:t>③：睾丸扭转的治疗：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7507" t="12578" r="34761" b="14287"/>
          <a:stretch>
            <a:fillRect/>
          </a:stretch>
        </p:blipFill>
        <p:spPr>
          <a:xfrm>
            <a:off x="838835" y="1703070"/>
            <a:ext cx="1976120" cy="17037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7143" y="380942"/>
            <a:ext cx="1419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99CC"/>
                </a:solidFill>
                <a:latin typeface="华文琥珀" panose="02010800040101010101" charset="-122"/>
                <a:ea typeface="华文琥珀" panose="02010800040101010101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31092" t="14553" r="48423" b="17311"/>
          <a:stretch>
            <a:fillRect/>
          </a:stretch>
        </p:blipFill>
        <p:spPr>
          <a:xfrm>
            <a:off x="9472930" y="1562100"/>
            <a:ext cx="2160905" cy="38925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85720" y="504825"/>
            <a:ext cx="6724650" cy="5599430"/>
            <a:chOff x="905" y="1210"/>
            <a:chExt cx="10590" cy="8818"/>
          </a:xfrm>
        </p:grpSpPr>
        <p:pic>
          <p:nvPicPr>
            <p:cNvPr id="6" name="图片 5" descr="u=3597033216,1536077745&amp;fm=26&amp;gp=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rcRect b="16777"/>
            <a:stretch>
              <a:fillRect/>
            </a:stretch>
          </p:blipFill>
          <p:spPr>
            <a:xfrm>
              <a:off x="905" y="1210"/>
              <a:ext cx="10590" cy="881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759" y="3656"/>
              <a:ext cx="4349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睾丸扭转：精索扭转后睾丸、附睾等出现血运障碍，并发生一系列的器质性病变。</a:t>
              </a:r>
            </a:p>
          </p:txBody>
        </p:sp>
      </p:grpSp>
      <p:pic>
        <p:nvPicPr>
          <p:cNvPr id="11" name="图片 10" descr="u=1187918582,117071200&amp;fm=26&amp;gp=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3380" y="1830070"/>
            <a:ext cx="2822575" cy="2095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09065" y="471805"/>
            <a:ext cx="1786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4090" y="2219325"/>
            <a:ext cx="75666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00B0F0"/>
                </a:solidFill>
                <a:latin typeface="华文琥珀" panose="02010800040101010101" charset="-122"/>
                <a:ea typeface="华文琥珀" panose="02010800040101010101" charset="-122"/>
              </a:rPr>
              <a:t>①：睾丸扭转是什么：</a:t>
            </a:r>
          </a:p>
          <a:p>
            <a:endParaRPr lang="zh-CN" altLang="en-US" sz="3600" b="1">
              <a:solidFill>
                <a:srgbClr val="00B0F0"/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r>
              <a:rPr lang="zh-CN" altLang="en-US" sz="3600" b="1">
                <a:solidFill>
                  <a:srgbClr val="00B0F0"/>
                </a:solidFill>
                <a:latin typeface="华文琥珀" panose="02010800040101010101" charset="-122"/>
                <a:ea typeface="华文琥珀" panose="02010800040101010101" charset="-122"/>
              </a:rPr>
              <a:t>②：</a:t>
            </a:r>
            <a:r>
              <a:rPr lang="zh-CN" altLang="en-US" sz="36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睾丸扭转的表现及诊断：</a:t>
            </a:r>
            <a:endParaRPr lang="zh-CN" altLang="en-US" sz="3600" b="1">
              <a:solidFill>
                <a:srgbClr val="00B0F0"/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endParaRPr lang="zh-CN" altLang="en-US" sz="3600" b="1">
              <a:solidFill>
                <a:srgbClr val="00B0F0"/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r>
              <a:rPr lang="zh-CN" altLang="en-US" sz="3600" b="1">
                <a:solidFill>
                  <a:srgbClr val="00B0F0"/>
                </a:solidFill>
                <a:latin typeface="华文琥珀" panose="02010800040101010101" charset="-122"/>
                <a:ea typeface="华文琥珀" panose="02010800040101010101" charset="-122"/>
              </a:rPr>
              <a:t>③：睾丸扭转的治疗：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7507" t="12578" r="34761" b="14287"/>
          <a:stretch>
            <a:fillRect/>
          </a:stretch>
        </p:blipFill>
        <p:spPr>
          <a:xfrm>
            <a:off x="838835" y="1703070"/>
            <a:ext cx="1976120" cy="17037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7143" y="380942"/>
            <a:ext cx="1419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99CC"/>
                </a:solidFill>
                <a:latin typeface="华文琥珀" panose="02010800040101010101" charset="-122"/>
                <a:ea typeface="华文琥珀" panose="02010800040101010101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7965" y="489585"/>
            <a:ext cx="6960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睾丸扭转的表现</a:t>
            </a:r>
            <a:r>
              <a:rPr lang="en-US" altLang="zh-CN" sz="40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--</a:t>
            </a:r>
            <a:r>
              <a:rPr lang="zh-CN" altLang="en-US" sz="40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要警惕</a:t>
            </a:r>
            <a:r>
              <a:rPr lang="en-US" altLang="zh-CN" sz="4000" b="1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!</a:t>
            </a:r>
          </a:p>
        </p:txBody>
      </p:sp>
      <p:pic>
        <p:nvPicPr>
          <p:cNvPr id="3" name="图片 2" descr="u=554546019,2546140374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30" y="1652905"/>
            <a:ext cx="1639570" cy="1960880"/>
          </a:xfrm>
          <a:prstGeom prst="rect">
            <a:avLst/>
          </a:prstGeom>
        </p:spPr>
      </p:pic>
      <p:pic>
        <p:nvPicPr>
          <p:cNvPr id="4" name="图片 3" descr="u=96802473,3836695967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70" y="1738630"/>
            <a:ext cx="2653030" cy="1788795"/>
          </a:xfrm>
          <a:prstGeom prst="rect">
            <a:avLst/>
          </a:prstGeom>
        </p:spPr>
      </p:pic>
      <p:pic>
        <p:nvPicPr>
          <p:cNvPr id="10" name="图片 9" descr="u=2723338757,1011512136&amp;fm=26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240" y="1452245"/>
            <a:ext cx="2731770" cy="21615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43305" y="3704590"/>
            <a:ext cx="659511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痛</a:t>
            </a:r>
            <a:r>
              <a:rPr lang="zh-CN" altLang="en-US" b="1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——睾丸及腹部突然出现剧痛；</a:t>
            </a:r>
          </a:p>
          <a:p>
            <a:endParaRPr lang="zh-CN" altLang="en-US" b="1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吐——患儿可能会出现恶心、呕吐；</a:t>
            </a:r>
          </a:p>
          <a:p>
            <a:endParaRPr lang="zh-CN" altLang="en-US" b="1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高——发生扭转的睾丸在阴囊内的位置显得较正常睾丸高一些；</a:t>
            </a:r>
          </a:p>
          <a:p>
            <a:endParaRPr lang="zh-CN" altLang="en-US" b="1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肿</a:t>
            </a:r>
            <a:r>
              <a:rPr lang="zh-CN" altLang="en-US" b="1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——症状出现数小时后，阴囊会红肿、触痛。</a:t>
            </a:r>
            <a:endParaRPr lang="zh-CN" altLang="en-US" sz="20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458835" y="2328545"/>
            <a:ext cx="3591560" cy="3621405"/>
            <a:chOff x="13321" y="3667"/>
            <a:chExt cx="5656" cy="570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rcRect l="30183" t="34153" r="40548" b="33317"/>
            <a:stretch>
              <a:fillRect/>
            </a:stretch>
          </p:blipFill>
          <p:spPr>
            <a:xfrm>
              <a:off x="13321" y="5834"/>
              <a:ext cx="5656" cy="35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503" y="3667"/>
              <a:ext cx="3866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b="1">
                  <a:latin typeface="隶书" panose="02010509060101010101" charset="-122"/>
                  <a:ea typeface="隶书" panose="02010509060101010101" charset="-122"/>
                  <a:sym typeface="+mn-ea"/>
                </a:rPr>
                <a:t>体检可发现睾丸呈横位上移、</a:t>
              </a:r>
              <a:r>
                <a:rPr lang="zh-CN" altLang="en-US" b="1">
                  <a:solidFill>
                    <a:srgbClr val="FF0000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托举睾丸疼痛不减轻</a:t>
              </a:r>
              <a:r>
                <a:rPr lang="zh-CN" altLang="en-US" b="1">
                  <a:latin typeface="隶书" panose="02010509060101010101" charset="-122"/>
                  <a:ea typeface="隶书" panose="02010509060101010101" charset="-122"/>
                  <a:sym typeface="+mn-ea"/>
                </a:rPr>
                <a:t>或</a:t>
              </a:r>
              <a:r>
                <a:rPr lang="zh-CN" altLang="en-US" b="1">
                  <a:solidFill>
                    <a:srgbClr val="FF0000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提睾反射消失</a:t>
              </a:r>
              <a:r>
                <a:rPr lang="zh-CN" altLang="en-US" b="1">
                  <a:latin typeface="隶书" panose="02010509060101010101" charset="-122"/>
                  <a:ea typeface="隶书" panose="02010509060101010101" charset="-122"/>
                  <a:sym typeface="+mn-ea"/>
                </a:rPr>
                <a:t>等</a:t>
              </a:r>
              <a:endParaRPr lang="zh-CN" altLang="en-US" b="1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云形标注 9"/>
          <p:cNvSpPr/>
          <p:nvPr/>
        </p:nvSpPr>
        <p:spPr>
          <a:xfrm>
            <a:off x="812165" y="1378585"/>
            <a:ext cx="6722110" cy="2054225"/>
          </a:xfrm>
          <a:prstGeom prst="cloudCallou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80160" y="387985"/>
            <a:ext cx="593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如何诊断睾丸扭转呢？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70050" y="1855470"/>
            <a:ext cx="586422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隶书" panose="02010509060101010101" charset="-122"/>
                <a:ea typeface="隶书" panose="02010509060101010101" charset="-122"/>
                <a:cs typeface="幼圆" panose="02010509060101010101" charset="-122"/>
              </a:rPr>
              <a:t>症状、体征以及辅助检查。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幼圆" panose="02010509060101010101" charset="-122"/>
              </a:rPr>
              <a:t>辅助检查：</a:t>
            </a:r>
            <a:r>
              <a:rPr lang="zh-CN" altLang="en-US" sz="2400" b="1">
                <a:latin typeface="隶书" panose="02010509060101010101" charset="-122"/>
                <a:ea typeface="隶书" panose="02010509060101010101" charset="-122"/>
                <a:cs typeface="幼圆" panose="02010509060101010101" charset="-122"/>
              </a:rPr>
              <a:t>彩色多普勒超声检查首选！</a:t>
            </a:r>
            <a:endParaRPr lang="zh-CN" altLang="en-US" sz="2800" b="1">
              <a:latin typeface="隶书" panose="02010509060101010101" charset="-122"/>
              <a:ea typeface="隶书" panose="02010509060101010101" charset="-122"/>
              <a:cs typeface="幼圆" panose="02010509060101010101" charset="-122"/>
            </a:endParaRPr>
          </a:p>
          <a:p>
            <a:endParaRPr lang="zh-CN" altLang="en-US" sz="2800" b="1">
              <a:latin typeface="隶书" panose="02010509060101010101" charset="-122"/>
              <a:ea typeface="隶书" panose="02010509060101010101" charset="-122"/>
              <a:cs typeface="幼圆" panose="020105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55585" y="982345"/>
            <a:ext cx="3834130" cy="5299710"/>
            <a:chOff x="12371" y="1547"/>
            <a:chExt cx="6038" cy="834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l="26294" t="12355" r="43683" b="13887"/>
            <a:stretch>
              <a:fillRect/>
            </a:stretch>
          </p:blipFill>
          <p:spPr>
            <a:xfrm>
              <a:off x="12371" y="1547"/>
              <a:ext cx="6038" cy="834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021" y="4776"/>
              <a:ext cx="191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华文琥珀" panose="02010800040101010101" charset="-122"/>
                  <a:ea typeface="华文琥珀" panose="02010800040101010101" charset="-122"/>
                </a:rPr>
                <a:t>蛋蛋的事无小事！！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31806" t="37048" r="48436" b="38465"/>
          <a:stretch>
            <a:fillRect/>
          </a:stretch>
        </p:blipFill>
        <p:spPr>
          <a:xfrm>
            <a:off x="812165" y="3797300"/>
            <a:ext cx="3424555" cy="2367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19464" t="21059" r="36910" b="24056"/>
          <a:stretch>
            <a:fillRect/>
          </a:stretch>
        </p:blipFill>
        <p:spPr>
          <a:xfrm>
            <a:off x="614680" y="3242310"/>
            <a:ext cx="4174490" cy="29540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31608" y="283210"/>
            <a:ext cx="14020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注意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40116" t="22049" r="33106" b="20723"/>
          <a:stretch>
            <a:fillRect/>
          </a:stretch>
        </p:blipFill>
        <p:spPr>
          <a:xfrm>
            <a:off x="9139555" y="2555875"/>
            <a:ext cx="2787650" cy="33394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39800" t="12937" r="32556" b="28291"/>
          <a:stretch>
            <a:fillRect/>
          </a:stretch>
        </p:blipFill>
        <p:spPr>
          <a:xfrm>
            <a:off x="5001895" y="1212850"/>
            <a:ext cx="2976880" cy="35610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65480" y="1442623"/>
            <a:ext cx="412369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atin typeface="隶书" panose="02010509060101010101" charset="-122"/>
                <a:ea typeface="隶书" panose="02010509060101010101" charset="-122"/>
                <a:sym typeface="+mn-ea"/>
              </a:rPr>
              <a:t>睾丸扭转发病前多数无明显诱因，睾丸可以自发扭转。</a:t>
            </a:r>
            <a:endParaRPr lang="zh-CN" altLang="en-US" sz="2000" b="1" dirty="0">
              <a:latin typeface="隶书" panose="02010509060101010101" charset="-122"/>
              <a:ea typeface="隶书" panose="02010509060101010101" charset="-122"/>
            </a:endParaRPr>
          </a:p>
          <a:p>
            <a:endParaRPr lang="zh-CN" altLang="en-US" sz="2000" b="1" dirty="0"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sz="2000" b="1" dirty="0">
                <a:latin typeface="隶书" panose="02010509060101010101" charset="-122"/>
                <a:ea typeface="隶书" panose="02010509060101010101" charset="-122"/>
                <a:sym typeface="+mn-ea"/>
              </a:rPr>
              <a:t>少数在外伤或者异常活动后发病。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794844" y="287020"/>
            <a:ext cx="2299335" cy="1290320"/>
            <a:chOff x="12771" y="836"/>
            <a:chExt cx="3621" cy="2032"/>
          </a:xfrm>
        </p:grpSpPr>
        <p:sp>
          <p:nvSpPr>
            <p:cNvPr id="11" name="云形标注 10"/>
            <p:cNvSpPr/>
            <p:nvPr/>
          </p:nvSpPr>
          <p:spPr>
            <a:xfrm rot="1560000">
              <a:off x="12771" y="836"/>
              <a:ext cx="3621" cy="2032"/>
            </a:xfrm>
            <a:prstGeom prst="cloudCallou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 rot="1140000">
              <a:off x="13738" y="1176"/>
              <a:ext cx="168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华文隶书" panose="02010800040101010101" charset="-122"/>
                  <a:ea typeface="华文隶书" panose="02010800040101010101" charset="-122"/>
                </a:rPr>
                <a:t>蛋疼的从梦中惊醒！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11010" y="4940300"/>
            <a:ext cx="2024380" cy="1473200"/>
            <a:chOff x="10467" y="7825"/>
            <a:chExt cx="3188" cy="2320"/>
          </a:xfrm>
        </p:grpSpPr>
        <p:sp>
          <p:nvSpPr>
            <p:cNvPr id="15" name="云形标注 14"/>
            <p:cNvSpPr/>
            <p:nvPr/>
          </p:nvSpPr>
          <p:spPr>
            <a:xfrm rot="12660000">
              <a:off x="10467" y="7825"/>
              <a:ext cx="3189" cy="2320"/>
            </a:xfrm>
            <a:prstGeom prst="cloudCallout">
              <a:avLst>
                <a:gd name="adj1" fmla="val -36396"/>
                <a:gd name="adj2" fmla="val 76533"/>
              </a:avLst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085" y="8364"/>
              <a:ext cx="2203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华文隶书" panose="02010800040101010101" charset="-122"/>
                  <a:ea typeface="华文隶书" panose="02010800040101010101" charset="-122"/>
                </a:rPr>
                <a:t>看完默默的放下了翘起的二郎腿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14090" y="2219325"/>
            <a:ext cx="75666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B0F0"/>
                </a:solidFill>
                <a:latin typeface="华文琥珀" panose="02010800040101010101" charset="-122"/>
                <a:ea typeface="华文琥珀" panose="02010800040101010101" charset="-122"/>
              </a:rPr>
              <a:t>①：睾丸扭转是什么：</a:t>
            </a:r>
          </a:p>
          <a:p>
            <a:endParaRPr lang="zh-CN" altLang="en-US" sz="3600" b="1" dirty="0">
              <a:solidFill>
                <a:srgbClr val="00B0F0"/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r>
              <a:rPr lang="zh-CN" altLang="en-US" sz="3600" b="1" dirty="0">
                <a:solidFill>
                  <a:srgbClr val="00B0F0"/>
                </a:solidFill>
                <a:latin typeface="华文琥珀" panose="02010800040101010101" charset="-122"/>
                <a:ea typeface="华文琥珀" panose="02010800040101010101" charset="-122"/>
              </a:rPr>
              <a:t>②：睾丸扭转的表现及诊断：</a:t>
            </a:r>
          </a:p>
          <a:p>
            <a:endParaRPr lang="zh-CN" altLang="en-US" sz="3600" b="1" dirty="0">
              <a:solidFill>
                <a:srgbClr val="00B0F0"/>
              </a:solidFill>
              <a:latin typeface="华文琥珀" panose="02010800040101010101" charset="-122"/>
              <a:ea typeface="华文琥珀" panose="02010800040101010101" charset="-122"/>
            </a:endParaRPr>
          </a:p>
          <a:p>
            <a:r>
              <a:rPr lang="zh-CN" altLang="en-US" sz="3600" b="1" dirty="0">
                <a:solidFill>
                  <a:srgbClr val="00B0F0"/>
                </a:solidFill>
                <a:latin typeface="华文琥珀" panose="02010800040101010101" charset="-122"/>
                <a:ea typeface="华文琥珀" panose="02010800040101010101" charset="-122"/>
              </a:rPr>
              <a:t>③：</a:t>
            </a:r>
            <a:r>
              <a:rPr lang="zh-CN" altLang="en-US" sz="3600" b="1" dirty="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睾丸扭转的治疗：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7507" t="12578" r="34761" b="14287"/>
          <a:stretch>
            <a:fillRect/>
          </a:stretch>
        </p:blipFill>
        <p:spPr>
          <a:xfrm>
            <a:off x="697433" y="1367472"/>
            <a:ext cx="1976120" cy="17037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7143" y="380942"/>
            <a:ext cx="1419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99CC"/>
                </a:solidFill>
                <a:latin typeface="华文琥珀" panose="02010800040101010101" charset="-122"/>
                <a:ea typeface="华文琥珀" panose="02010800040101010101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217,&quot;width&quot;:512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130,&quot;width&quot;:507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83,&quot;width&quot;:536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818,&quot;width&quot;:10590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宽屏</PresentationFormat>
  <Paragraphs>86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等线</vt:lpstr>
      <vt:lpstr>等线 Light</vt:lpstr>
      <vt:lpstr>方正兰亭超细黑简体</vt:lpstr>
      <vt:lpstr>黑体</vt:lpstr>
      <vt:lpstr>华文琥珀</vt:lpstr>
      <vt:lpstr>华文隶书</vt:lpstr>
      <vt:lpstr>华文新魏</vt:lpstr>
      <vt:lpstr>隶书</vt:lpstr>
      <vt:lpstr>宋体</vt:lpstr>
      <vt:lpstr>微软雅黑</vt:lpstr>
      <vt:lpstr>幼圆</vt:lpstr>
      <vt:lpstr>Arial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李萍萍</cp:lastModifiedBy>
  <cp:revision>237</cp:revision>
  <dcterms:created xsi:type="dcterms:W3CDTF">2016-03-16T07:12:00Z</dcterms:created>
  <dcterms:modified xsi:type="dcterms:W3CDTF">2021-03-31T02:12:15Z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